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embeddedFontLst>
    <p:embeddedFont>
      <p:font typeface="Inter" panose="020B0604020202020204" charset="0"/>
      <p:regular r:id="rId14"/>
      <p:bold r:id="rId15"/>
      <p:italic r:id="rId16"/>
      <p:boldItalic r:id="rId17"/>
    </p:embeddedFont>
    <p:embeddedFont>
      <p:font typeface="Space Grotesk" panose="020B0604020202020204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congress.gov/crs-product/LSB10922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4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201167"/>
            <a:ext cx="11049000" cy="24555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/>
        </p:nvSpPr>
        <p:spPr>
          <a:xfrm>
            <a:off x="905351" y="2591692"/>
            <a:ext cx="10381297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E2E8F0"/>
                </a:solidFill>
                <a:latin typeface="Space Grotesk"/>
                <a:ea typeface="Space Grotesk"/>
                <a:cs typeface="Space Grotesk"/>
                <a:sym typeface="Space Grotesk"/>
              </a:rPr>
              <a:t>IA en la Música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1152525" y="3696592"/>
            <a:ext cx="9886950" cy="42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¿Armonía o Discordia? Un análisis de casos reales.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4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2"/>
          <p:cNvSpPr txBox="1"/>
          <p:nvPr/>
        </p:nvSpPr>
        <p:spPr>
          <a:xfrm>
            <a:off x="2057400" y="3032670"/>
            <a:ext cx="8077200" cy="151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0" i="0" u="none" strike="noStrike" cap="none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"La IA no reemplazará a los artistas. Los artistas que usan IA reemplazarán a los que no lo hacen."</a:t>
            </a:r>
            <a:endParaRPr/>
          </a:p>
        </p:txBody>
      </p:sp>
      <p:sp>
        <p:nvSpPr>
          <p:cNvPr id="215" name="Google Shape;215;p22"/>
          <p:cNvSpPr txBox="1"/>
          <p:nvPr/>
        </p:nvSpPr>
        <p:spPr>
          <a:xfrm>
            <a:off x="4071937" y="4832895"/>
            <a:ext cx="404812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6B6D4"/>
                </a:solidFill>
                <a:latin typeface="Inter"/>
                <a:ea typeface="Inter"/>
                <a:cs typeface="Inter"/>
                <a:sym typeface="Inter"/>
              </a:rPr>
              <a:t>— Adaptación del adagio tecnológico</a:t>
            </a:r>
            <a:endParaRPr/>
          </a:p>
        </p:txBody>
      </p:sp>
      <p:sp>
        <p:nvSpPr>
          <p:cNvPr id="216" name="Google Shape;216;p22"/>
          <p:cNvSpPr txBox="1"/>
          <p:nvPr/>
        </p:nvSpPr>
        <p:spPr>
          <a:xfrm>
            <a:off x="762000" y="571500"/>
            <a:ext cx="11401425" cy="50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8FAFC"/>
                </a:solidFill>
                <a:latin typeface="Space Grotesk"/>
                <a:ea typeface="Space Grotesk"/>
                <a:cs typeface="Space Grotesk"/>
                <a:sym typeface="Space Grotesk"/>
              </a:rPr>
              <a:t>El Futuro</a:t>
            </a:r>
            <a:endParaRPr/>
          </a:p>
        </p:txBody>
      </p:sp>
      <p:sp>
        <p:nvSpPr>
          <p:cNvPr id="217" name="Google Shape;217;p22"/>
          <p:cNvSpPr/>
          <p:nvPr/>
        </p:nvSpPr>
        <p:spPr>
          <a:xfrm>
            <a:off x="571500" y="571500"/>
            <a:ext cx="47625" cy="502890"/>
          </a:xfrm>
          <a:prstGeom prst="rect">
            <a:avLst/>
          </a:prstGeom>
          <a:solidFill>
            <a:srgbClr val="D946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4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3"/>
          <p:cNvSpPr txBox="1"/>
          <p:nvPr/>
        </p:nvSpPr>
        <p:spPr>
          <a:xfrm>
            <a:off x="295275" y="2586037"/>
            <a:ext cx="11601450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E2E8F0"/>
                </a:solidFill>
                <a:latin typeface="Space Grotesk"/>
                <a:ea typeface="Space Grotesk"/>
                <a:cs typeface="Space Grotesk"/>
                <a:sym typeface="Space Grotesk"/>
              </a:rPr>
              <a:t>¿</a:t>
            </a:r>
            <a:r>
              <a:rPr lang="en-US" sz="7500" b="1" i="0" u="none" strike="noStrike" cap="none" dirty="0" err="1">
                <a:solidFill>
                  <a:srgbClr val="E2E8F0"/>
                </a:solidFill>
                <a:latin typeface="Space Grotesk"/>
                <a:ea typeface="Space Grotesk"/>
                <a:cs typeface="Space Grotesk"/>
                <a:sym typeface="Space Grotesk"/>
              </a:rPr>
              <a:t>Preguntas</a:t>
            </a:r>
            <a:r>
              <a:rPr lang="en-US" sz="7500" b="1" i="0" u="none" strike="noStrike" cap="none" dirty="0">
                <a:solidFill>
                  <a:srgbClr val="E2E8F0"/>
                </a:solidFill>
                <a:latin typeface="Space Grotesk"/>
                <a:ea typeface="Space Grotesk"/>
                <a:cs typeface="Space Grotesk"/>
                <a:sym typeface="Space Grotesk"/>
              </a:rPr>
              <a:t>?</a:t>
            </a:r>
            <a:endParaRPr dirty="0"/>
          </a:p>
        </p:txBody>
      </p:sp>
      <p:sp>
        <p:nvSpPr>
          <p:cNvPr id="224" name="Google Shape;224;p23"/>
          <p:cNvSpPr txBox="1"/>
          <p:nvPr/>
        </p:nvSpPr>
        <p:spPr>
          <a:xfrm>
            <a:off x="571500" y="3824287"/>
            <a:ext cx="110490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60000"/>
              </a:lnSpc>
            </a:pPr>
            <a:r>
              <a:rPr lang="en-US" sz="1500" b="0" i="0" u="none" strike="noStrike" cap="none" dirty="0" err="1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Referencias</a:t>
            </a:r>
            <a:r>
              <a:rPr lang="en-US" sz="1500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br>
              <a:rPr lang="en-US" sz="1500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1500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  <a:hlinkClick r:id="rId4"/>
              </a:rPr>
              <a:t>https://www.congress.gov/crs-product/LSB10922</a:t>
            </a:r>
            <a:br>
              <a:rPr lang="en-US" sz="1500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1500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https://www.skadden.com/insights/publications/2025/02/copyright-office-publishes-report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4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333625"/>
            <a:ext cx="5238750" cy="307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2333625"/>
            <a:ext cx="5238750" cy="307464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/>
        </p:nvSpPr>
        <p:spPr>
          <a:xfrm>
            <a:off x="962025" y="2724150"/>
            <a:ext cx="4680585" cy="29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22D3EE"/>
                </a:solidFill>
                <a:latin typeface="Space Grotesk"/>
                <a:ea typeface="Space Grotesk"/>
                <a:cs typeface="Space Grotesk"/>
                <a:sym typeface="Space Grotesk"/>
              </a:rPr>
              <a:t>El Compositor Generativo</a:t>
            </a:r>
            <a:endParaRPr/>
          </a:p>
        </p:txBody>
      </p:sp>
      <p:sp>
        <p:nvSpPr>
          <p:cNvPr id="96" name="Google Shape;96;p14"/>
          <p:cNvSpPr txBox="1"/>
          <p:nvPr/>
        </p:nvSpPr>
        <p:spPr>
          <a:xfrm>
            <a:off x="962025" y="3350865"/>
            <a:ext cx="44577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Herramientas como Suno, Udio y AIVA pueden crear sinfonías completas desde cero. La IA no solo imita, ahora "imagina" melodías y estructuras complejas basadas en simples descripciones de texto.</a:t>
            </a:r>
            <a:endParaRPr/>
          </a:p>
        </p:txBody>
      </p:sp>
      <p:sp>
        <p:nvSpPr>
          <p:cNvPr id="97" name="Google Shape;97;p14"/>
          <p:cNvSpPr txBox="1"/>
          <p:nvPr/>
        </p:nvSpPr>
        <p:spPr>
          <a:xfrm>
            <a:off x="6772275" y="2724150"/>
            <a:ext cx="4680585" cy="29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22D3EE"/>
                </a:solidFill>
                <a:latin typeface="Space Grotesk"/>
                <a:ea typeface="Space Grotesk"/>
                <a:cs typeface="Space Grotesk"/>
                <a:sym typeface="Space Grotesk"/>
              </a:rPr>
              <a:t>El Productor Invisible</a:t>
            </a:r>
            <a:endParaRPr/>
          </a:p>
        </p:txBody>
      </p:sp>
      <p:sp>
        <p:nvSpPr>
          <p:cNvPr id="98" name="Google Shape;98;p14"/>
          <p:cNvSpPr txBox="1"/>
          <p:nvPr/>
        </p:nvSpPr>
        <p:spPr>
          <a:xfrm>
            <a:off x="6772275" y="3350865"/>
            <a:ext cx="44577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Desde la mezcla automática hasta la separación de pistas (stems). La IA actúa como un ingeniero de sonido experto, limpiando ruidos, masterizando canciones y aislando instrumentos con precisión quirúrgica.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762000" y="571500"/>
            <a:ext cx="11401425" cy="50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8FAFC"/>
                </a:solidFill>
                <a:latin typeface="Space Grotesk"/>
                <a:ea typeface="Space Grotesk"/>
                <a:cs typeface="Space Grotesk"/>
                <a:sym typeface="Space Grotesk"/>
              </a:rPr>
              <a:t>La Nueva Banda Virtual</a:t>
            </a:r>
            <a:endParaRPr/>
          </a:p>
        </p:txBody>
      </p:sp>
      <p:sp>
        <p:nvSpPr>
          <p:cNvPr id="100" name="Google Shape;100;p14"/>
          <p:cNvSpPr/>
          <p:nvPr/>
        </p:nvSpPr>
        <p:spPr>
          <a:xfrm>
            <a:off x="571500" y="571500"/>
            <a:ext cx="47625" cy="502890"/>
          </a:xfrm>
          <a:prstGeom prst="rect">
            <a:avLst/>
          </a:prstGeom>
          <a:solidFill>
            <a:srgbClr val="D946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4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1965870"/>
            <a:ext cx="523875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 txBox="1"/>
          <p:nvPr/>
        </p:nvSpPr>
        <p:spPr>
          <a:xfrm>
            <a:off x="571500" y="1842045"/>
            <a:ext cx="523875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La barrera técnica para crear música está desapareciendo. Con la </a:t>
            </a:r>
            <a:r>
              <a:rPr lang="en-US" sz="1500" b="1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IA Generativa</a:t>
            </a: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, cualquier persona puede convertirse en creador.</a:t>
            </a:r>
            <a:endParaRPr/>
          </a:p>
        </p:txBody>
      </p:sp>
      <p:pic>
        <p:nvPicPr>
          <p:cNvPr id="108" name="Google Shape;108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91275" y="1975395"/>
            <a:ext cx="5219700" cy="37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 txBox="1"/>
          <p:nvPr/>
        </p:nvSpPr>
        <p:spPr>
          <a:xfrm>
            <a:off x="847725" y="2908845"/>
            <a:ext cx="1047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10" name="Google Shape;110;p15"/>
          <p:cNvSpPr txBox="1"/>
          <p:nvPr/>
        </p:nvSpPr>
        <p:spPr>
          <a:xfrm>
            <a:off x="952500" y="2908845"/>
            <a:ext cx="485775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7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Accesibilidad:</a:t>
            </a: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Plataformas que permiten escribir "Jazz futurista con flauta" y obtener un track en segundos.</a:t>
            </a:r>
            <a:endParaRPr/>
          </a:p>
        </p:txBody>
      </p:sp>
      <p:sp>
        <p:nvSpPr>
          <p:cNvPr id="111" name="Google Shape;111;p15"/>
          <p:cNvSpPr txBox="1"/>
          <p:nvPr/>
        </p:nvSpPr>
        <p:spPr>
          <a:xfrm>
            <a:off x="847725" y="3966120"/>
            <a:ext cx="1047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12" name="Google Shape;112;p15"/>
          <p:cNvSpPr txBox="1"/>
          <p:nvPr/>
        </p:nvSpPr>
        <p:spPr>
          <a:xfrm>
            <a:off x="952500" y="3966120"/>
            <a:ext cx="485775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7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Inspiración:</a:t>
            </a: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Artistas usan la IA para superar el bloqueo creativo, generando bases rítmicas o progresiones de acordes.</a:t>
            </a:r>
            <a:endParaRPr/>
          </a:p>
        </p:txBody>
      </p:sp>
      <p:sp>
        <p:nvSpPr>
          <p:cNvPr id="113" name="Google Shape;113;p15"/>
          <p:cNvSpPr txBox="1"/>
          <p:nvPr/>
        </p:nvSpPr>
        <p:spPr>
          <a:xfrm>
            <a:off x="847725" y="5023395"/>
            <a:ext cx="1047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14" name="Google Shape;114;p15"/>
          <p:cNvSpPr txBox="1"/>
          <p:nvPr/>
        </p:nvSpPr>
        <p:spPr>
          <a:xfrm>
            <a:off x="952500" y="5023395"/>
            <a:ext cx="485775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7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Calidad:</a:t>
            </a: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Los modelos actuales alcanzan una fidelidad que rivaliza con producciones de estudio tradicionales.</a:t>
            </a:r>
            <a:endParaRPr/>
          </a:p>
        </p:txBody>
      </p:sp>
      <p:sp>
        <p:nvSpPr>
          <p:cNvPr id="115" name="Google Shape;115;p15"/>
          <p:cNvSpPr txBox="1"/>
          <p:nvPr/>
        </p:nvSpPr>
        <p:spPr>
          <a:xfrm>
            <a:off x="762000" y="571500"/>
            <a:ext cx="11401425" cy="50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8FAFC"/>
                </a:solidFill>
                <a:latin typeface="Space Grotesk"/>
                <a:ea typeface="Space Grotesk"/>
                <a:cs typeface="Space Grotesk"/>
                <a:sym typeface="Space Grotesk"/>
              </a:rPr>
              <a:t>Creación: De Texto a Audio</a:t>
            </a:r>
            <a:endParaRPr/>
          </a:p>
        </p:txBody>
      </p:sp>
      <p:sp>
        <p:nvSpPr>
          <p:cNvPr id="116" name="Google Shape;116;p15"/>
          <p:cNvSpPr/>
          <p:nvPr/>
        </p:nvSpPr>
        <p:spPr>
          <a:xfrm>
            <a:off x="571500" y="571500"/>
            <a:ext cx="47625" cy="502890"/>
          </a:xfrm>
          <a:prstGeom prst="rect">
            <a:avLst/>
          </a:prstGeom>
          <a:solidFill>
            <a:srgbClr val="D946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4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101155"/>
            <a:ext cx="3492549" cy="3539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49799" y="2101155"/>
            <a:ext cx="3492549" cy="3539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28099" y="2101155"/>
            <a:ext cx="3492549" cy="353943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/>
          <p:nvPr/>
        </p:nvSpPr>
        <p:spPr>
          <a:xfrm>
            <a:off x="784223" y="3072705"/>
            <a:ext cx="3067102" cy="29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22D3EE"/>
                </a:solidFill>
                <a:latin typeface="Space Grotesk"/>
                <a:ea typeface="Space Grotesk"/>
                <a:cs typeface="Space Grotesk"/>
                <a:sym typeface="Space Grotesk"/>
              </a:rPr>
              <a:t>Masterización</a:t>
            </a:r>
            <a:endParaRPr/>
          </a:p>
        </p:txBody>
      </p:sp>
      <p:sp>
        <p:nvSpPr>
          <p:cNvPr id="126" name="Google Shape;126;p16"/>
          <p:cNvSpPr txBox="1"/>
          <p:nvPr/>
        </p:nvSpPr>
        <p:spPr>
          <a:xfrm>
            <a:off x="857250" y="3699420"/>
            <a:ext cx="2921049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Servicios como LANDR analizan millones de pistas para aplicar la ecualización y compresión perfecta automáticamente.</a:t>
            </a:r>
            <a:endParaRPr/>
          </a:p>
        </p:txBody>
      </p:sp>
      <p:sp>
        <p:nvSpPr>
          <p:cNvPr id="127" name="Google Shape;127;p16"/>
          <p:cNvSpPr txBox="1"/>
          <p:nvPr/>
        </p:nvSpPr>
        <p:spPr>
          <a:xfrm>
            <a:off x="4562523" y="3072705"/>
            <a:ext cx="3067102" cy="586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22D3EE"/>
                </a:solidFill>
                <a:latin typeface="Space Grotesk"/>
                <a:ea typeface="Space Grotesk"/>
                <a:cs typeface="Space Grotesk"/>
                <a:sym typeface="Space Grotesk"/>
              </a:rPr>
              <a:t>Separación (De-mixing)</a:t>
            </a:r>
            <a:endParaRPr/>
          </a:p>
        </p:txBody>
      </p:sp>
      <p:sp>
        <p:nvSpPr>
          <p:cNvPr id="128" name="Google Shape;128;p16"/>
          <p:cNvSpPr txBox="1"/>
          <p:nvPr/>
        </p:nvSpPr>
        <p:spPr>
          <a:xfrm>
            <a:off x="4635549" y="3992760"/>
            <a:ext cx="2921049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Algoritmos que pueden tomar una canción mezclada y separar la voz, la batería y el bajo en pistas individuales.</a:t>
            </a:r>
            <a:endParaRPr/>
          </a:p>
        </p:txBody>
      </p:sp>
      <p:sp>
        <p:nvSpPr>
          <p:cNvPr id="129" name="Google Shape;129;p16"/>
          <p:cNvSpPr txBox="1"/>
          <p:nvPr/>
        </p:nvSpPr>
        <p:spPr>
          <a:xfrm>
            <a:off x="8340822" y="3072705"/>
            <a:ext cx="3067102" cy="29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22D3EE"/>
                </a:solidFill>
                <a:latin typeface="Space Grotesk"/>
                <a:ea typeface="Space Grotesk"/>
                <a:cs typeface="Space Grotesk"/>
                <a:sym typeface="Space Grotesk"/>
              </a:rPr>
              <a:t>Clonación de Voz</a:t>
            </a:r>
            <a:endParaRPr/>
          </a:p>
        </p:txBody>
      </p:sp>
      <p:sp>
        <p:nvSpPr>
          <p:cNvPr id="130" name="Google Shape;130;p16"/>
          <p:cNvSpPr txBox="1"/>
          <p:nvPr/>
        </p:nvSpPr>
        <p:spPr>
          <a:xfrm>
            <a:off x="8413849" y="3699420"/>
            <a:ext cx="2921049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Transferencia de timbre (timbre transfer) que permite que una voz suene como otra con un realismo sorprendente.</a:t>
            </a:r>
            <a:endParaRPr/>
          </a:p>
        </p:txBody>
      </p:sp>
      <p:pic>
        <p:nvPicPr>
          <p:cNvPr id="131" name="Google Shape;131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27200" y="245358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6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81687" y="2453580"/>
            <a:ext cx="42862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731424" y="2453580"/>
            <a:ext cx="28575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 txBox="1"/>
          <p:nvPr/>
        </p:nvSpPr>
        <p:spPr>
          <a:xfrm>
            <a:off x="762000" y="571500"/>
            <a:ext cx="11401425" cy="50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8FAFC"/>
                </a:solidFill>
                <a:latin typeface="Space Grotesk"/>
                <a:ea typeface="Space Grotesk"/>
                <a:cs typeface="Space Grotesk"/>
                <a:sym typeface="Space Grotesk"/>
              </a:rPr>
              <a:t>Herramientas de Producción Inteligente</a:t>
            </a:r>
            <a:endParaRPr/>
          </a:p>
        </p:txBody>
      </p:sp>
      <p:sp>
        <p:nvSpPr>
          <p:cNvPr id="135" name="Google Shape;135;p16"/>
          <p:cNvSpPr/>
          <p:nvPr/>
        </p:nvSpPr>
        <p:spPr>
          <a:xfrm>
            <a:off x="571500" y="571500"/>
            <a:ext cx="47625" cy="502890"/>
          </a:xfrm>
          <a:prstGeom prst="rect">
            <a:avLst/>
          </a:prstGeom>
          <a:solidFill>
            <a:srgbClr val="D946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 txBox="1"/>
          <p:nvPr/>
        </p:nvSpPr>
        <p:spPr>
          <a:xfrm>
            <a:off x="762000" y="907702"/>
            <a:ext cx="4800600" cy="1005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El Caso Beatles: "Now and Then"</a:t>
            </a:r>
            <a:endParaRPr/>
          </a:p>
        </p:txBody>
      </p:sp>
      <p:sp>
        <p:nvSpPr>
          <p:cNvPr id="142" name="Google Shape;142;p17"/>
          <p:cNvSpPr txBox="1"/>
          <p:nvPr/>
        </p:nvSpPr>
        <p:spPr>
          <a:xfrm>
            <a:off x="762000" y="2103983"/>
            <a:ext cx="4800600" cy="29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22D3EE"/>
                </a:solidFill>
                <a:latin typeface="Space Grotesk"/>
                <a:ea typeface="Space Grotesk"/>
                <a:cs typeface="Space Grotesk"/>
                <a:sym typeface="Space Grotesk"/>
              </a:rPr>
              <a:t>Restauración Histórica</a:t>
            </a:r>
            <a:endParaRPr/>
          </a:p>
        </p:txBody>
      </p:sp>
      <p:sp>
        <p:nvSpPr>
          <p:cNvPr id="143" name="Google Shape;143;p17"/>
          <p:cNvSpPr txBox="1"/>
          <p:nvPr/>
        </p:nvSpPr>
        <p:spPr>
          <a:xfrm>
            <a:off x="762000" y="2730698"/>
            <a:ext cx="45720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En 2023, The Beatles lanzaron su "última canción". Utilizando la tecnología MAL (Machine Audio Learning) desarrollada por el equipo de Peter Jackson.</a:t>
            </a:r>
            <a:endParaRPr/>
          </a:p>
        </p:txBody>
      </p:sp>
      <p:sp>
        <p:nvSpPr>
          <p:cNvPr id="144" name="Google Shape;144;p17"/>
          <p:cNvSpPr txBox="1"/>
          <p:nvPr/>
        </p:nvSpPr>
        <p:spPr>
          <a:xfrm>
            <a:off x="762000" y="4283273"/>
            <a:ext cx="45720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La IA logró aislar la voz de John Lennon de una maqueta casera en cassette de los años 70, eliminando el ruido del piano y la estática, permitiendo a Paul y Ringo terminar la canción décadas después.</a:t>
            </a:r>
            <a:endParaRPr/>
          </a:p>
        </p:txBody>
      </p:sp>
      <p:pic>
        <p:nvPicPr>
          <p:cNvPr id="145" name="Google Shape;145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4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1965870"/>
            <a:ext cx="523875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 txBox="1"/>
          <p:nvPr/>
        </p:nvSpPr>
        <p:spPr>
          <a:xfrm>
            <a:off x="571500" y="1809750"/>
            <a:ext cx="5500687" cy="29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22D3EE"/>
                </a:solidFill>
                <a:latin typeface="Space Grotesk"/>
                <a:ea typeface="Space Grotesk"/>
                <a:cs typeface="Space Grotesk"/>
                <a:sym typeface="Space Grotesk"/>
              </a:rPr>
              <a:t>"Heart on My Sleeve"</a:t>
            </a:r>
            <a:endParaRPr/>
          </a:p>
        </p:txBody>
      </p:sp>
      <p:sp>
        <p:nvSpPr>
          <p:cNvPr id="154" name="Google Shape;154;p18"/>
          <p:cNvSpPr txBox="1"/>
          <p:nvPr/>
        </p:nvSpPr>
        <p:spPr>
          <a:xfrm>
            <a:off x="571500" y="2293590"/>
            <a:ext cx="523875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Una canción viral sacudió la industria cuando apareció en streaming supuestamente cantada por </a:t>
            </a:r>
            <a:r>
              <a:rPr lang="en-US" sz="1500" b="1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Drake y The Weeknd</a:t>
            </a: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. La realidad: ninguno de los dos participó.</a:t>
            </a:r>
            <a:endParaRPr/>
          </a:p>
        </p:txBody>
      </p:sp>
      <p:pic>
        <p:nvPicPr>
          <p:cNvPr id="155" name="Google Shape;155;p1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91275" y="1975395"/>
            <a:ext cx="5219700" cy="37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8"/>
          <p:cNvSpPr txBox="1"/>
          <p:nvPr/>
        </p:nvSpPr>
        <p:spPr>
          <a:xfrm>
            <a:off x="847725" y="3360390"/>
            <a:ext cx="1047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57" name="Google Shape;157;p18"/>
          <p:cNvSpPr txBox="1"/>
          <p:nvPr/>
        </p:nvSpPr>
        <p:spPr>
          <a:xfrm>
            <a:off x="952500" y="3360390"/>
            <a:ext cx="48577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7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El Conflicto:</a:t>
            </a: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Un creador anónimo ("Ghostwriter") usó IA para clonar sus voces.</a:t>
            </a:r>
            <a:endParaRPr/>
          </a:p>
        </p:txBody>
      </p:sp>
      <p:sp>
        <p:nvSpPr>
          <p:cNvPr id="158" name="Google Shape;158;p18"/>
          <p:cNvSpPr txBox="1"/>
          <p:nvPr/>
        </p:nvSpPr>
        <p:spPr>
          <a:xfrm>
            <a:off x="847725" y="4112865"/>
            <a:ext cx="1047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59" name="Google Shape;159;p18"/>
          <p:cNvSpPr txBox="1"/>
          <p:nvPr/>
        </p:nvSpPr>
        <p:spPr>
          <a:xfrm>
            <a:off x="952500" y="4112865"/>
            <a:ext cx="485775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7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Impacto Legal:</a:t>
            </a: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Fue retirada de las plataformas por reclamos de copyright, pero no por la voz, sino por un sample de fondo.</a:t>
            </a:r>
            <a:endParaRPr/>
          </a:p>
        </p:txBody>
      </p:sp>
      <p:sp>
        <p:nvSpPr>
          <p:cNvPr id="160" name="Google Shape;160;p18"/>
          <p:cNvSpPr txBox="1"/>
          <p:nvPr/>
        </p:nvSpPr>
        <p:spPr>
          <a:xfrm>
            <a:off x="847725" y="5170140"/>
            <a:ext cx="1047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61" name="Google Shape;161;p18"/>
          <p:cNvSpPr txBox="1"/>
          <p:nvPr/>
        </p:nvSpPr>
        <p:spPr>
          <a:xfrm>
            <a:off x="952500" y="5170140"/>
            <a:ext cx="48577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7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Debate:</a:t>
            </a: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¿Quién es dueño del "estilo" o timbre de voz de un artista?</a:t>
            </a:r>
            <a:endParaRPr/>
          </a:p>
        </p:txBody>
      </p:sp>
      <p:sp>
        <p:nvSpPr>
          <p:cNvPr id="162" name="Google Shape;162;p18"/>
          <p:cNvSpPr txBox="1"/>
          <p:nvPr/>
        </p:nvSpPr>
        <p:spPr>
          <a:xfrm>
            <a:off x="762000" y="571500"/>
            <a:ext cx="11401425" cy="50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8FAFC"/>
                </a:solidFill>
                <a:latin typeface="Space Grotesk"/>
                <a:ea typeface="Space Grotesk"/>
                <a:cs typeface="Space Grotesk"/>
                <a:sym typeface="Space Grotesk"/>
              </a:rPr>
              <a:t>El Caso "Ghostwriter": Deepfakes</a:t>
            </a:r>
            <a:endParaRPr/>
          </a:p>
        </p:txBody>
      </p:sp>
      <p:sp>
        <p:nvSpPr>
          <p:cNvPr id="163" name="Google Shape;163;p18"/>
          <p:cNvSpPr/>
          <p:nvPr/>
        </p:nvSpPr>
        <p:spPr>
          <a:xfrm>
            <a:off x="571500" y="571500"/>
            <a:ext cx="47625" cy="502890"/>
          </a:xfrm>
          <a:prstGeom prst="rect">
            <a:avLst/>
          </a:prstGeom>
          <a:solidFill>
            <a:srgbClr val="D946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91275" y="1893925"/>
            <a:ext cx="5219701" cy="387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4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0" y="2203995"/>
            <a:ext cx="3333750" cy="33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62100" y="2242095"/>
            <a:ext cx="3257550" cy="325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9"/>
          <p:cNvSpPr txBox="1"/>
          <p:nvPr/>
        </p:nvSpPr>
        <p:spPr>
          <a:xfrm>
            <a:off x="6381750" y="2395388"/>
            <a:ext cx="5500687" cy="29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22D3EE"/>
                </a:solidFill>
                <a:latin typeface="Space Grotesk"/>
                <a:ea typeface="Space Grotesk"/>
                <a:cs typeface="Space Grotesk"/>
                <a:sym typeface="Space Grotesk"/>
              </a:rPr>
              <a:t>"Elf.Tech"</a:t>
            </a:r>
            <a:endParaRPr/>
          </a:p>
        </p:txBody>
      </p:sp>
      <p:sp>
        <p:nvSpPr>
          <p:cNvPr id="173" name="Google Shape;173;p19"/>
          <p:cNvSpPr txBox="1"/>
          <p:nvPr/>
        </p:nvSpPr>
        <p:spPr>
          <a:xfrm>
            <a:off x="6381750" y="2879228"/>
            <a:ext cx="52387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A diferencia de la mayoría, la artista Grimes adoptó una postura radical: </a:t>
            </a:r>
            <a:r>
              <a:rPr lang="en-US" sz="1500" b="1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invitó a los fans a clonar su voz.</a:t>
            </a:r>
            <a:endParaRPr/>
          </a:p>
        </p:txBody>
      </p:sp>
      <p:sp>
        <p:nvSpPr>
          <p:cNvPr id="174" name="Google Shape;174;p19"/>
          <p:cNvSpPr txBox="1"/>
          <p:nvPr/>
        </p:nvSpPr>
        <p:spPr>
          <a:xfrm>
            <a:off x="6381750" y="3679328"/>
            <a:ext cx="523875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Ofreció un software (Elf.Tech) para que cualquiera pudiera usar su voz en sus canciones, con la única condición de dividir las regalías al 50%, tratándola como una colaboradora humana. Un nuevo modelo de negocio en la era de la IA.</a:t>
            </a:r>
            <a:endParaRPr/>
          </a:p>
        </p:txBody>
      </p:sp>
      <p:sp>
        <p:nvSpPr>
          <p:cNvPr id="175" name="Google Shape;175;p19"/>
          <p:cNvSpPr txBox="1"/>
          <p:nvPr/>
        </p:nvSpPr>
        <p:spPr>
          <a:xfrm>
            <a:off x="762000" y="571500"/>
            <a:ext cx="11401425" cy="50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8FAFC"/>
                </a:solidFill>
                <a:latin typeface="Space Grotesk"/>
                <a:ea typeface="Space Grotesk"/>
                <a:cs typeface="Space Grotesk"/>
                <a:sym typeface="Space Grotesk"/>
              </a:rPr>
              <a:t>Grimes: Colaboración Abierta</a:t>
            </a:r>
            <a:endParaRPr/>
          </a:p>
        </p:txBody>
      </p:sp>
      <p:sp>
        <p:nvSpPr>
          <p:cNvPr id="176" name="Google Shape;176;p19"/>
          <p:cNvSpPr/>
          <p:nvPr/>
        </p:nvSpPr>
        <p:spPr>
          <a:xfrm>
            <a:off x="571500" y="571500"/>
            <a:ext cx="47625" cy="502890"/>
          </a:xfrm>
          <a:prstGeom prst="rect">
            <a:avLst/>
          </a:prstGeom>
          <a:solidFill>
            <a:srgbClr val="D946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4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1965870"/>
            <a:ext cx="523875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0"/>
          <p:cNvSpPr txBox="1"/>
          <p:nvPr/>
        </p:nvSpPr>
        <p:spPr>
          <a:xfrm>
            <a:off x="571500" y="2146845"/>
            <a:ext cx="523875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Antes de que la IA compusiera música, ya decidía qué escuchabas. Plataformas como Spotify y Apple Music usan sistemas complejos para curar tu experiencia.</a:t>
            </a:r>
            <a:endParaRPr/>
          </a:p>
        </p:txBody>
      </p:sp>
      <p:pic>
        <p:nvPicPr>
          <p:cNvPr id="184" name="Google Shape;184;p20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91275" y="1975395"/>
            <a:ext cx="5219700" cy="37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0"/>
          <p:cNvSpPr txBox="1"/>
          <p:nvPr/>
        </p:nvSpPr>
        <p:spPr>
          <a:xfrm>
            <a:off x="847725" y="3213645"/>
            <a:ext cx="1047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86" name="Google Shape;186;p20"/>
          <p:cNvSpPr txBox="1"/>
          <p:nvPr/>
        </p:nvSpPr>
        <p:spPr>
          <a:xfrm>
            <a:off x="952500" y="3213645"/>
            <a:ext cx="48577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7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Análisis de Audio:</a:t>
            </a: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La IA "escucha" las canciones para determinar tempo, energía y "bailabilidad".</a:t>
            </a:r>
            <a:endParaRPr/>
          </a:p>
        </p:txBody>
      </p:sp>
      <p:sp>
        <p:nvSpPr>
          <p:cNvPr id="187" name="Google Shape;187;p20"/>
          <p:cNvSpPr txBox="1"/>
          <p:nvPr/>
        </p:nvSpPr>
        <p:spPr>
          <a:xfrm>
            <a:off x="847725" y="3966120"/>
            <a:ext cx="1047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88" name="Google Shape;188;p20"/>
          <p:cNvSpPr txBox="1"/>
          <p:nvPr/>
        </p:nvSpPr>
        <p:spPr>
          <a:xfrm>
            <a:off x="952500" y="3966120"/>
            <a:ext cx="48577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7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Filtrado Colaborativo:</a:t>
            </a: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Predice lo que te gustará basándose en usuarios similares a ti.</a:t>
            </a:r>
            <a:endParaRPr/>
          </a:p>
        </p:txBody>
      </p:sp>
      <p:sp>
        <p:nvSpPr>
          <p:cNvPr id="189" name="Google Shape;189;p20"/>
          <p:cNvSpPr txBox="1"/>
          <p:nvPr/>
        </p:nvSpPr>
        <p:spPr>
          <a:xfrm>
            <a:off x="847725" y="4718595"/>
            <a:ext cx="1047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90" name="Google Shape;190;p20"/>
          <p:cNvSpPr txBox="1"/>
          <p:nvPr/>
        </p:nvSpPr>
        <p:spPr>
          <a:xfrm>
            <a:off x="952500" y="4718595"/>
            <a:ext cx="485775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7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Efecto Cámara de Eco:</a:t>
            </a: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El riesgo de que el algoritmo solo te muestre lo que ya te gusta, limitando el descubrimiento real.</a:t>
            </a:r>
            <a:endParaRPr/>
          </a:p>
        </p:txBody>
      </p:sp>
      <p:sp>
        <p:nvSpPr>
          <p:cNvPr id="191" name="Google Shape;191;p20"/>
          <p:cNvSpPr txBox="1"/>
          <p:nvPr/>
        </p:nvSpPr>
        <p:spPr>
          <a:xfrm>
            <a:off x="762000" y="571500"/>
            <a:ext cx="11401425" cy="50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8FAFC"/>
                </a:solidFill>
                <a:latin typeface="Space Grotesk"/>
                <a:ea typeface="Space Grotesk"/>
                <a:cs typeface="Space Grotesk"/>
                <a:sym typeface="Space Grotesk"/>
              </a:rPr>
              <a:t>El Algoritmo de Recomendación</a:t>
            </a: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571500" y="571500"/>
            <a:ext cx="47625" cy="502890"/>
          </a:xfrm>
          <a:prstGeom prst="rect">
            <a:avLst/>
          </a:prstGeom>
          <a:solidFill>
            <a:srgbClr val="D946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4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1965870"/>
            <a:ext cx="523875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1025" y="1975395"/>
            <a:ext cx="5219700" cy="37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1"/>
          <p:cNvSpPr txBox="1"/>
          <p:nvPr/>
        </p:nvSpPr>
        <p:spPr>
          <a:xfrm>
            <a:off x="6381750" y="2057251"/>
            <a:ext cx="5500687" cy="29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22D3EE"/>
                </a:solidFill>
                <a:latin typeface="Space Grotesk"/>
                <a:ea typeface="Space Grotesk"/>
                <a:cs typeface="Space Grotesk"/>
                <a:sym typeface="Space Grotesk"/>
              </a:rPr>
              <a:t>¿De quién es la canción?</a:t>
            </a:r>
            <a:endParaRPr/>
          </a:p>
        </p:txBody>
      </p:sp>
      <p:sp>
        <p:nvSpPr>
          <p:cNvPr id="201" name="Google Shape;201;p21"/>
          <p:cNvSpPr txBox="1"/>
          <p:nvPr/>
        </p:nvSpPr>
        <p:spPr>
          <a:xfrm>
            <a:off x="6657975" y="2502991"/>
            <a:ext cx="1047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202" name="Google Shape;202;p21"/>
          <p:cNvSpPr txBox="1"/>
          <p:nvPr/>
        </p:nvSpPr>
        <p:spPr>
          <a:xfrm>
            <a:off x="6762750" y="2502991"/>
            <a:ext cx="485775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7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Copyright:</a:t>
            </a: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En EE.UU., la Oficina de Copyright ha declarado que las obras creadas 100% por IA no pueden registrarse. Se requiere autoría humana.</a:t>
            </a:r>
            <a:endParaRPr/>
          </a:p>
        </p:txBody>
      </p:sp>
      <p:sp>
        <p:nvSpPr>
          <p:cNvPr id="203" name="Google Shape;203;p21"/>
          <p:cNvSpPr txBox="1"/>
          <p:nvPr/>
        </p:nvSpPr>
        <p:spPr>
          <a:xfrm>
            <a:off x="6657975" y="3560266"/>
            <a:ext cx="1047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204" name="Google Shape;204;p21"/>
          <p:cNvSpPr txBox="1"/>
          <p:nvPr/>
        </p:nvSpPr>
        <p:spPr>
          <a:xfrm>
            <a:off x="6762750" y="3560266"/>
            <a:ext cx="485775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7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Entrenamiento (Fair Use):</a:t>
            </a: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¿Es legal entrenar a una IA con millones de canciones protegidas sin pagar a los artistas originales?</a:t>
            </a:r>
            <a:endParaRPr/>
          </a:p>
        </p:txBody>
      </p:sp>
      <p:sp>
        <p:nvSpPr>
          <p:cNvPr id="205" name="Google Shape;205;p21"/>
          <p:cNvSpPr txBox="1"/>
          <p:nvPr/>
        </p:nvSpPr>
        <p:spPr>
          <a:xfrm>
            <a:off x="6657975" y="4617541"/>
            <a:ext cx="1047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206" name="Google Shape;206;p21"/>
          <p:cNvSpPr txBox="1"/>
          <p:nvPr/>
        </p:nvSpPr>
        <p:spPr>
          <a:xfrm>
            <a:off x="6762750" y="4617541"/>
            <a:ext cx="485775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7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Derecho de Publicidad:</a:t>
            </a: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La protección contra el uso no autorizado de la voz y la imagen de un famoso para engañar al público.</a:t>
            </a:r>
            <a:endParaRPr/>
          </a:p>
        </p:txBody>
      </p:sp>
      <p:sp>
        <p:nvSpPr>
          <p:cNvPr id="207" name="Google Shape;207;p21"/>
          <p:cNvSpPr txBox="1"/>
          <p:nvPr/>
        </p:nvSpPr>
        <p:spPr>
          <a:xfrm>
            <a:off x="762000" y="571500"/>
            <a:ext cx="11401425" cy="50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8FAFC"/>
                </a:solidFill>
                <a:latin typeface="Space Grotesk"/>
                <a:ea typeface="Space Grotesk"/>
                <a:cs typeface="Space Grotesk"/>
                <a:sym typeface="Space Grotesk"/>
              </a:rPr>
              <a:t>Dilemas Legales y Éticos</a:t>
            </a:r>
            <a:endParaRPr/>
          </a:p>
        </p:txBody>
      </p:sp>
      <p:sp>
        <p:nvSpPr>
          <p:cNvPr id="208" name="Google Shape;208;p21"/>
          <p:cNvSpPr/>
          <p:nvPr/>
        </p:nvSpPr>
        <p:spPr>
          <a:xfrm>
            <a:off x="571500" y="571500"/>
            <a:ext cx="47625" cy="502890"/>
          </a:xfrm>
          <a:prstGeom prst="rect">
            <a:avLst/>
          </a:prstGeom>
          <a:solidFill>
            <a:srgbClr val="D946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758</Words>
  <Application>Microsoft Office PowerPoint</Application>
  <PresentationFormat>Panorámica</PresentationFormat>
  <Paragraphs>60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Space Grotesk</vt:lpstr>
      <vt:lpstr>Calibri</vt:lpstr>
      <vt:lpstr>Inter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JESUS MAXIMILIANO PEÑA REATIGA</cp:lastModifiedBy>
  <cp:revision>1</cp:revision>
  <dcterms:modified xsi:type="dcterms:W3CDTF">2025-11-27T01:34:12Z</dcterms:modified>
</cp:coreProperties>
</file>